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36"/>
  </p:handoutMasterIdLst>
  <p:sldIdLst>
    <p:sldId id="381" r:id="rId4"/>
    <p:sldId id="561" r:id="rId5"/>
    <p:sldId id="1014" r:id="rId6"/>
    <p:sldId id="1033" r:id="rId8"/>
    <p:sldId id="1015" r:id="rId9"/>
    <p:sldId id="1016" r:id="rId10"/>
    <p:sldId id="1017" r:id="rId11"/>
    <p:sldId id="1018" r:id="rId12"/>
    <p:sldId id="1019" r:id="rId13"/>
    <p:sldId id="1020" r:id="rId14"/>
    <p:sldId id="1021" r:id="rId15"/>
    <p:sldId id="1022" r:id="rId16"/>
    <p:sldId id="1023" r:id="rId17"/>
    <p:sldId id="1024" r:id="rId18"/>
    <p:sldId id="1025" r:id="rId19"/>
    <p:sldId id="1026" r:id="rId20"/>
    <p:sldId id="1027" r:id="rId21"/>
    <p:sldId id="1028" r:id="rId22"/>
    <p:sldId id="1029" r:id="rId23"/>
    <p:sldId id="1030" r:id="rId24"/>
    <p:sldId id="1031" r:id="rId25"/>
    <p:sldId id="1032" r:id="rId26"/>
    <p:sldId id="750" r:id="rId27"/>
    <p:sldId id="751" r:id="rId28"/>
    <p:sldId id="752" r:id="rId29"/>
    <p:sldId id="753" r:id="rId30"/>
    <p:sldId id="754" r:id="rId31"/>
    <p:sldId id="759" r:id="rId32"/>
    <p:sldId id="756" r:id="rId33"/>
    <p:sldId id="757" r:id="rId34"/>
    <p:sldId id="758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2" y="336"/>
      </p:cViewPr>
      <p:guideLst>
        <p:guide orient="horz" pos="180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66.xml"/><Relationship Id="rId40" Type="http://schemas.openxmlformats.org/officeDocument/2006/relationships/commentAuthors" Target="commentAuthors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42986-7278-4353-98A2-826C12DEB03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https://user.qzone.qq.com/2133576719?source=aiostar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https://ke.qq.com/comment/index.html?cid=341933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 descr="C:\Users\dev\Desktop\xx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5" y="124691"/>
            <a:ext cx="927902" cy="92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0" y="6334298"/>
            <a:ext cx="12192000" cy="5237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1350-E321-44A0-9483-363D51B41B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1E7C8-A036-435A-8DC2-86FBA51071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GIF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8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16.GIF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45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tags" Target="../tags/tag7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2828925" y="4206875"/>
            <a:ext cx="6097588" cy="29686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 fontAlgn="auto"/>
            <a:r>
              <a:rPr lang="en-US" altLang="zh-CN" sz="1335" strike="noStrike" noProof="1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THANK YOU FOR WATCHING</a:t>
            </a:r>
            <a:endParaRPr lang="zh-CN" altLang="en-US" sz="1335" strike="noStrike" noProof="1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1" name="PA_组合 20"/>
          <p:cNvGrpSpPr/>
          <p:nvPr/>
        </p:nvGrpSpPr>
        <p:grpSpPr>
          <a:xfrm>
            <a:off x="-25400" y="3955098"/>
            <a:ext cx="12192000" cy="71437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auto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37897" name="Picture 5" descr="C:\Users\dev\Desktop\x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420688"/>
            <a:ext cx="1331913" cy="1331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8" name="文本框 1"/>
          <p:cNvSpPr txBox="1"/>
          <p:nvPr/>
        </p:nvSpPr>
        <p:spPr>
          <a:xfrm>
            <a:off x="2201545" y="1817370"/>
            <a:ext cx="7915275" cy="8788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3200" dirty="0">
                <a:solidFill>
                  <a:srgbClr val="FF0000"/>
                </a:solidFill>
                <a:latin typeface="等线" panose="02010600030101010101" charset="-122"/>
                <a:ea typeface="宋体" panose="02010600030101010101" pitchFamily="2" charset="-122"/>
              </a:rPr>
              <a:t>网络基础</a:t>
            </a:r>
            <a:endParaRPr lang="zh-CN" altLang="en-US" sz="3200" dirty="0">
              <a:solidFill>
                <a:srgbClr val="FF0000"/>
              </a:solidFill>
              <a:latin typeface="等线" panose="02010600030101010101" charset="-122"/>
              <a:ea typeface="宋体" panose="02010600030101010101" pitchFamily="2" charset="-122"/>
            </a:endParaRPr>
          </a:p>
        </p:txBody>
      </p:sp>
      <p:grpSp>
        <p:nvGrpSpPr>
          <p:cNvPr id="37899" name="组合 1"/>
          <p:cNvGrpSpPr/>
          <p:nvPr/>
        </p:nvGrpSpPr>
        <p:grpSpPr>
          <a:xfrm>
            <a:off x="4269105" y="4504062"/>
            <a:ext cx="4051688" cy="368300"/>
            <a:chOff x="1139058" y="5604513"/>
            <a:chExt cx="4051823" cy="367746"/>
          </a:xfrm>
        </p:grpSpPr>
        <p:grpSp>
          <p:nvGrpSpPr>
            <p:cNvPr id="37900" name="PA_组合 23"/>
            <p:cNvGrpSpPr/>
            <p:nvPr/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2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3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05" name="PA_文本框 19"/>
            <p:cNvSpPr txBox="1"/>
            <p:nvPr>
              <p:custDataLst>
                <p:tags r:id="rId3"/>
              </p:custDataLst>
            </p:nvPr>
          </p:nvSpPr>
          <p:spPr>
            <a:xfrm>
              <a:off x="1498233" y="5604513"/>
              <a:ext cx="369264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3417671365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906" name="组合 2"/>
          <p:cNvGrpSpPr/>
          <p:nvPr/>
        </p:nvGrpSpPr>
        <p:grpSpPr>
          <a:xfrm>
            <a:off x="4319588" y="5273675"/>
            <a:ext cx="3930778" cy="368300"/>
            <a:chOff x="4060522" y="5638470"/>
            <a:chExt cx="3931720" cy="367746"/>
          </a:xfrm>
        </p:grpSpPr>
        <p:grpSp>
          <p:nvGrpSpPr>
            <p:cNvPr id="37907" name="PA_组合 14"/>
            <p:cNvGrpSpPr/>
            <p:nvPr/>
          </p:nvGrpSpPr>
          <p:grpSpPr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9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 fontAlgn="auto"/>
                <a:endParaRPr lang="zh-CN" altLang="en-US" sz="2135" strike="noStrike" noProof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909" name="Group 16"/>
              <p:cNvGrpSpPr/>
              <p:nvPr/>
            </p:nvGrpSpPr>
            <p:grpSpPr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10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 fontAlgn="auto"/>
                  <a:endParaRPr lang="zh-CN" altLang="en-US" sz="2135" strike="noStrike" noProof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7912" name="PA_文本框 20"/>
            <p:cNvSpPr txBox="1"/>
            <p:nvPr>
              <p:custDataLst>
                <p:tags r:id="rId4"/>
              </p:custDataLst>
            </p:nvPr>
          </p:nvSpPr>
          <p:spPr>
            <a:xfrm>
              <a:off x="4411254" y="5638470"/>
              <a:ext cx="3580988" cy="3677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l" defTabSz="1219200"/>
              <a:r>
                <a:rPr lang="zh-CN" altLang="en-US"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：</a:t>
              </a:r>
              <a:r>
                <a:rPr dirty="0">
                  <a:solidFill>
                    <a:srgbClr val="7A7A7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2807762965</a:t>
              </a:r>
              <a:endParaRPr dirty="0">
                <a:solidFill>
                  <a:srgbClr val="7A7A7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366068" y="3012440"/>
            <a:ext cx="16205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>
                <a:solidFill>
                  <a:schemeClr val="accent4"/>
                </a:solidFill>
                <a:effectLst/>
              </a:rPr>
              <a:t>20:05</a:t>
            </a:r>
            <a:r>
              <a:rPr lang="zh-CN" altLang="en-US">
                <a:solidFill>
                  <a:schemeClr val="accent4"/>
                </a:solidFill>
                <a:effectLst/>
              </a:rPr>
              <a:t>正式上课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48362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中的四次挥手（分手）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2"/>
          <p:cNvGrpSpPr/>
          <p:nvPr/>
        </p:nvGrpSpPr>
        <p:grpSpPr bwMode="auto">
          <a:xfrm>
            <a:off x="304800" y="1257300"/>
            <a:ext cx="695326" cy="523875"/>
            <a:chOff x="8476198" y="3141240"/>
            <a:chExt cx="1708274" cy="1472651"/>
          </a:xfrm>
        </p:grpSpPr>
        <p:sp>
          <p:nvSpPr>
            <p:cNvPr id="11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9050" y="1800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可能面试点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5362" name="AutoShape 2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4" name="AutoShape 4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6" name="AutoShape 6" descr="四次挥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>
            <a:off x="1492250" y="1029335"/>
            <a:ext cx="5556885" cy="5247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四次挥手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定义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断开一个TCP连接时，需要客户端和服务端总共发送4个包以确认连接的断开。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为什么需要四次挥手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TCP是双全工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即</a:t>
            </a:r>
            <a:r>
              <a:rPr lang="zh-CN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客户端和服务器端可以相互发送和接收请求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，所以需要双方都确认关闭连接。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过程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第一次挥手：客户端发送关闭请求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第二次挥手：服务端响应客户端关闭请求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第三次挥手：服务端发送关闭请求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lvl="1" indent="-285750">
              <a:lnSpc>
                <a:spcPct val="20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第四次挥手：客户端发送关闭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确认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" name="图片 17" descr="四次挥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991" y="0"/>
            <a:ext cx="5671009" cy="639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中的数据包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9125" y="1175861"/>
            <a:ext cx="463867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包</a:t>
            </a:r>
            <a:r>
              <a:rPr lang="zh-CN" altLang="en-US" smtClean="0"/>
              <a:t>是全能性术语；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帧</a:t>
            </a:r>
            <a:r>
              <a:rPr lang="zh-CN" altLang="en-US" smtClean="0"/>
              <a:t>用于表示数据链路层中包的单位；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片</a:t>
            </a:r>
            <a:r>
              <a:rPr lang="zh-CN" altLang="en-US" smtClean="0"/>
              <a:t>是 </a:t>
            </a:r>
            <a:r>
              <a:rPr lang="en-US" altLang="zh-CN" smtClean="0"/>
              <a:t>IP</a:t>
            </a:r>
            <a:r>
              <a:rPr lang="zh-CN" altLang="en-US" smtClean="0"/>
              <a:t>中数据的单位；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段</a:t>
            </a:r>
            <a:r>
              <a:rPr lang="zh-CN" altLang="en-US" smtClean="0"/>
              <a:t>则表示 </a:t>
            </a:r>
            <a:r>
              <a:rPr lang="en-US" altLang="zh-CN" smtClean="0"/>
              <a:t>TCP </a:t>
            </a:r>
            <a:r>
              <a:rPr lang="zh-CN" altLang="en-US" smtClean="0"/>
              <a:t>数据流中的信息；</a:t>
            </a:r>
            <a:endParaRPr lang="zh-CN" altLang="en-US" smtClean="0"/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消息</a:t>
            </a:r>
            <a:r>
              <a:rPr lang="zh-CN" altLang="en-US" smtClean="0"/>
              <a:t>是指应用协议中数据的单位。</a:t>
            </a:r>
            <a:endParaRPr lang="zh-CN" altLang="en-US"/>
          </a:p>
        </p:txBody>
      </p:sp>
      <p:pic>
        <p:nvPicPr>
          <p:cNvPr id="17412" name="Picture 4" descr="https://upload-images.jianshu.io/upload_images/1856419-2051967a4e85d719.png?imageMogr2/auto-orient/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2900" y="-409623"/>
            <a:ext cx="6934200" cy="697012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4374" y="332307"/>
            <a:ext cx="3704079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的通讯原理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7" name="矩形 2"/>
          <p:cNvSpPr/>
          <p:nvPr/>
        </p:nvSpPr>
        <p:spPr>
          <a:xfrm>
            <a:off x="196850" y="1123315"/>
            <a:ext cx="5937885" cy="267765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Socket</a:t>
            </a:r>
            <a:r>
              <a:rPr lang="zh-CN" altLang="zh-CN" sz="2000" b="1" dirty="0">
                <a:latin typeface="+mn-ea"/>
                <a:cs typeface="+mn-ea"/>
                <a:sym typeface="+mn-ea"/>
              </a:rPr>
              <a:t>套接字</a:t>
            </a:r>
            <a:endParaRPr lang="zh-CN" altLang="zh-CN" sz="2000" dirty="0">
              <a:latin typeface="+mn-ea"/>
              <a:cs typeface="+mn-ea"/>
              <a:sym typeface="+mn-ea"/>
            </a:endParaRPr>
          </a:p>
          <a:p>
            <a:pPr lvl="1" indent="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TCP用主机的IP地址加上主机上的端口号作为TCP连接的端点，这种端点就叫做套接字（socket）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2000" dirty="0">
              <a:latin typeface="+mn-ea"/>
              <a:cs typeface="+mn-ea"/>
              <a:sym typeface="+mn-ea"/>
            </a:endParaRPr>
          </a:p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+mn-ea"/>
                <a:cs typeface="+mn-ea"/>
                <a:sym typeface="+mn-ea"/>
              </a:rPr>
              <a:t>TCP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缓冲区</a:t>
            </a:r>
            <a:endParaRPr lang="zh-CN" altLang="en-US" sz="2000" dirty="0">
              <a:latin typeface="+mn-ea"/>
              <a:cs typeface="+mn-ea"/>
              <a:sym typeface="+mn-ea"/>
            </a:endParaRPr>
          </a:p>
          <a:p>
            <a:pPr marL="457200" lvl="1" indent="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每个TCP的Socket的内核中都有一个发送缓冲区和一个接收缓冲区。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342900" lvl="1" indent="-34290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smtClean="0">
                <a:latin typeface="+mn-ea"/>
                <a:cs typeface="+mn-ea"/>
                <a:sym typeface="+mn-ea"/>
              </a:rPr>
              <a:t>TCP</a:t>
            </a:r>
            <a:r>
              <a:rPr lang="zh-CN" altLang="en-US" sz="2000" b="1" dirty="0">
                <a:latin typeface="+mn-ea"/>
                <a:cs typeface="+mn-ea"/>
                <a:sym typeface="+mn-ea"/>
              </a:rPr>
              <a:t>的可靠性与高效率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  <a:p>
            <a:pPr marL="0" lvl="1" indent="0">
              <a:lnSpc>
                <a:spcPct val="12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    有了缓冲区之后我们怎么传输才能确保高效与可靠？</a:t>
            </a:r>
            <a:endParaRPr lang="en-US" altLang="zh-CN" sz="1600" dirty="0">
              <a:latin typeface="+mn-ea"/>
              <a:cs typeface="+mn-ea"/>
              <a:sym typeface="+mn-ea"/>
            </a:endParaRPr>
          </a:p>
        </p:txBody>
      </p:sp>
      <p:grpSp>
        <p:nvGrpSpPr>
          <p:cNvPr id="3" name="PA_组合 47"/>
          <p:cNvGrpSpPr/>
          <p:nvPr/>
        </p:nvGrpSpPr>
        <p:grpSpPr>
          <a:xfrm>
            <a:off x="317500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862388"/>
            <a:ext cx="9010650" cy="280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62554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中通过序列号与确认应答提高可靠性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275" y="1258888"/>
            <a:ext cx="11174474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1146" y="313055"/>
            <a:ext cx="36626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协议中的窗口机制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PA_组合 47"/>
          <p:cNvGrpSpPr/>
          <p:nvPr/>
        </p:nvGrpSpPr>
        <p:grpSpPr>
          <a:xfrm>
            <a:off x="288925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70815" y="1096645"/>
            <a:ext cx="5372100" cy="4431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滑动窗口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发送方和接收方都会维护一个数据帧的序列，这个序列被称作窗口。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发送方的窗口大小由接收方确认。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目的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确保数据不丢失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    如果发送的数据丢失了可以重新发。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控制发送速度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</a:rPr>
              <a:t>     控制发送速度，以免接收方的缓存不够大导            致溢出，同时控制流量也可以避免网络拥塞。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8" name="Picture 2" descr="https://images2015.cnblogs.com/blog/821276/201510/821276-20151016204148366-18966873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1400" y="2239962"/>
            <a:ext cx="7201516" cy="370363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5915" y="209550"/>
            <a:ext cx="50850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PA_组合 47"/>
          <p:cNvGrpSpPr/>
          <p:nvPr/>
        </p:nvGrpSpPr>
        <p:grpSpPr>
          <a:xfrm>
            <a:off x="346075" y="657225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92405" y="720935"/>
            <a:ext cx="11479530" cy="61370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协议是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Hyper Text Transfer Protocol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（超文本传输协议）的缩写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,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是用于从万维网（</a:t>
            </a:r>
            <a:r>
              <a:rPr lang="en-US" altLang="zh-CN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WWW:World Wide Web </a:t>
            </a:r>
            <a:r>
              <a:rPr lang="zh-CN" altLang="en-US" sz="20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）服务器传输超文本到本地浏览器的传送协议。。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web客户端和服务器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资源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</a:rPr>
              <a:t>   html/文本、word、avi电影、其他资源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媒体类型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>
                <a:latin typeface="+mn-ea"/>
                <a:cs typeface="+mn-ea"/>
              </a:rPr>
              <a:t>   </a:t>
            </a:r>
            <a:r>
              <a:rPr lang="en-US" altLang="zh-CN" sz="1600" smtClean="0">
                <a:latin typeface="+mn-ea"/>
                <a:cs typeface="+mn-ea"/>
              </a:rPr>
              <a:t>Content-Type</a:t>
            </a:r>
            <a:r>
              <a:rPr lang="zh-CN" altLang="en-US" sz="1600" smtClean="0">
                <a:latin typeface="+mn-ea"/>
                <a:cs typeface="+mn-ea"/>
              </a:rPr>
              <a:t>：</a:t>
            </a:r>
            <a:r>
              <a:rPr lang="zh-CN" altLang="en-US" sz="1600" dirty="0">
                <a:latin typeface="+mn-ea"/>
                <a:cs typeface="+mn-ea"/>
              </a:rPr>
              <a:t>text/html、 image/jpeg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URI和URL</a:t>
            </a:r>
            <a:endParaRPr lang="zh-CN" altLang="en-US" sz="1600" b="1" dirty="0">
              <a:latin typeface="+mn-ea"/>
              <a:cs typeface="+mn-ea"/>
            </a:endParaRPr>
          </a:p>
          <a:p>
            <a:pPr marL="0" lvl="1" indent="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+mn-ea"/>
                <a:cs typeface="+mn-ea"/>
              </a:rPr>
              <a:t>   web服务器资源的名字和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用于描述一个网络上资源的地址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schema: http/https/ftp.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host: web服务器的ip地址或者域名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port: 服务端端口， http默认访问的端口是80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path: 资源访问路径</a:t>
            </a:r>
            <a:endParaRPr lang="zh-CN" altLang="en-US" sz="1600" dirty="0">
              <a:latin typeface="+mn-ea"/>
              <a:cs typeface="+mn-ea"/>
            </a:endParaRPr>
          </a:p>
          <a:p>
            <a:pPr marL="742950" lvl="1" indent="-28575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 dirty="0">
                <a:latin typeface="+mn-ea"/>
                <a:cs typeface="+mn-ea"/>
              </a:rPr>
              <a:t>  query-string: 查询参数</a:t>
            </a:r>
            <a:endParaRPr lang="zh-CN" altLang="en-US" sz="1600" dirty="0">
              <a:latin typeface="+mn-ea"/>
              <a:cs typeface="+mn-ea"/>
            </a:endParaRPr>
          </a:p>
          <a:p>
            <a:pPr marL="342900" lvl="1" indent="-342900">
              <a:lnSpc>
                <a:spcPct val="16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</a:rPr>
              <a:t>方法：</a:t>
            </a:r>
            <a:r>
              <a:rPr lang="zh-CN" altLang="en-US" sz="1600" dirty="0">
                <a:latin typeface="+mn-ea"/>
                <a:cs typeface="+mn-ea"/>
              </a:rPr>
              <a:t>GET/PUT/DELETE/POST/HEAD</a:t>
            </a:r>
            <a:endParaRPr lang="zh-CN" altLang="en-US" sz="1600" dirty="0">
              <a:latin typeface="+mn-ea"/>
              <a:cs typeface="+mn-ea"/>
            </a:endParaRPr>
          </a:p>
        </p:txBody>
      </p:sp>
      <p:pic>
        <p:nvPicPr>
          <p:cNvPr id="3" name="图片 2" descr="ht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1915160"/>
            <a:ext cx="5801360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91234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请求的传输过程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0" name="Picture 2" descr="https://upload-images.jianshu.io/upload_images/1856419-bfaf1b883618ecb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67075" y="1016490"/>
            <a:ext cx="5965825" cy="53239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81275" y="3152775"/>
            <a:ext cx="6515100" cy="885825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90800" y="2305050"/>
            <a:ext cx="6505575" cy="838200"/>
          </a:xfrm>
          <a:prstGeom prst="rect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19822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一次完整</a:t>
            </a:r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请求的过程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2"/>
          <p:cNvGrpSpPr/>
          <p:nvPr/>
        </p:nvGrpSpPr>
        <p:grpSpPr bwMode="auto">
          <a:xfrm>
            <a:off x="819150" y="1343025"/>
            <a:ext cx="695326" cy="523875"/>
            <a:chOff x="8476198" y="3141240"/>
            <a:chExt cx="1708274" cy="1472651"/>
          </a:xfrm>
        </p:grpSpPr>
        <p:sp>
          <p:nvSpPr>
            <p:cNvPr id="15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3900" y="1866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47950" y="1428750"/>
            <a:ext cx="773961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zh-CN" altLang="en-US" b="1" smtClean="0"/>
              <a:t>首先进行</a:t>
            </a:r>
            <a:r>
              <a:rPr lang="en-US" altLang="zh-CN" b="1" smtClean="0"/>
              <a:t>DNS</a:t>
            </a:r>
            <a:r>
              <a:rPr lang="zh-CN" altLang="en-US" b="1" smtClean="0"/>
              <a:t>域名解析（本地浏览器缓存、操作系统缓存或者</a:t>
            </a:r>
            <a:r>
              <a:rPr lang="en-US" altLang="zh-CN" b="1" smtClean="0"/>
              <a:t>DNS</a:t>
            </a:r>
            <a:r>
              <a:rPr lang="zh-CN" altLang="en-US" b="1" smtClean="0"/>
              <a:t>服务器）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三次握手建立</a:t>
            </a:r>
            <a:r>
              <a:rPr lang="en-US" b="1" smtClean="0"/>
              <a:t> TCP </a:t>
            </a:r>
            <a:r>
              <a:rPr lang="zh-CN" altLang="en-US" b="1" smtClean="0"/>
              <a:t>连接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客户端向服务器发送请求命令  </a:t>
            </a:r>
            <a:r>
              <a:rPr lang="en-US" altLang="zh-CN" b="1" smtClean="0"/>
              <a:t>Get /www.xx.com/ http/1.1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客户端发送请求头信息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服务服务器应答器  </a:t>
            </a:r>
            <a:r>
              <a:rPr lang="en-US" altLang="zh-CN" b="1" smtClean="0"/>
              <a:t>Http/1.1 200 OK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返回响应头信息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服务器向客户端发送数据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smtClean="0"/>
              <a:t>服务器关闭</a:t>
            </a:r>
            <a:r>
              <a:rPr lang="en-US" b="1" smtClean="0"/>
              <a:t> TCP </a:t>
            </a:r>
            <a:r>
              <a:rPr lang="zh-CN" altLang="en-US" b="1" smtClean="0"/>
              <a:t>连接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5027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 descr="https://upload-images.jianshu.io/upload_images/1856419-e8d90efbc1c33d9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100" y="1989137"/>
            <a:ext cx="5886450" cy="1743076"/>
          </a:xfrm>
          <a:prstGeom prst="rect">
            <a:avLst/>
          </a:prstGeom>
          <a:noFill/>
        </p:spPr>
      </p:pic>
      <p:pic>
        <p:nvPicPr>
          <p:cNvPr id="12292" name="Picture 4" descr="https://upload-images.jianshu.io/upload_images/1856419-9dcbbc148cb4a9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5225" y="3981450"/>
            <a:ext cx="5724525" cy="16764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962025" y="1257300"/>
            <a:ext cx="166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HTTP </a:t>
            </a:r>
            <a:r>
              <a:rPr lang="zh-CN" altLang="en-US" b="1" smtClean="0"/>
              <a:t>报文结构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2245471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https://upload-images.jianshu.io/upload_images/1856419-dda70fede5f1ef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800" y="1338262"/>
            <a:ext cx="4962525" cy="3524251"/>
          </a:xfrm>
          <a:prstGeom prst="rect">
            <a:avLst/>
          </a:prstGeom>
          <a:noFill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8150" y="2428875"/>
            <a:ext cx="641667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819910" y="2091055"/>
            <a:ext cx="4937760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享学课堂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-Zero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系统架构师、项目经理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873250" y="2973070"/>
            <a:ext cx="4126230" cy="332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前阿里P7移动架构师，曾就职于Nubia等一线互联网公司。有多年的项目研发经验，精通Android 高级控件开发，性能优化，多种开源框架开发经验，热爱代码，对Android情有独钟，讲课生动，有激情。</a:t>
            </a:r>
            <a:endParaRPr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◆ </a:t>
            </a:r>
            <a:r>
              <a:rPr 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Yu Gothic UI Light" panose="020B0300000000000000" charset="-128"/>
                <a:sym typeface="+mn-ea"/>
              </a:rPr>
              <a:t>QQ：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3417671365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Yu Gothic UI Light" panose="020B0300000000000000" charset="-128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13" y="2091227"/>
            <a:ext cx="2327099" cy="2879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响应报文结构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https://upload-images.jianshu.io/upload_images/1856419-6db141cfd346ca0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75" y="1276350"/>
            <a:ext cx="4610100" cy="3095625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65725" y="857250"/>
            <a:ext cx="4921250" cy="19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162549" y="3451696"/>
          <a:ext cx="6515100" cy="251261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71551"/>
                <a:gridCol w="3371849"/>
                <a:gridCol w="2171700"/>
              </a:tblGrid>
              <a:tr h="271540"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类别</a:t>
                      </a:r>
                      <a:endParaRPr lang="zh-CN" altLang="en-US" sz="1400" b="1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smtClean="0">
                          <a:latin typeface="微软雅黑 Light" panose="020B0502040204020203" charset="-122"/>
                          <a:ea typeface="微软雅黑 Light" panose="020B0502040204020203" charset="-122"/>
                        </a:rPr>
                        <a:t>原因</a:t>
                      </a:r>
                      <a:endParaRPr lang="zh-CN" altLang="en-US" sz="1400" b="1">
                        <a:latin typeface="微软雅黑 Light" panose="020B0502040204020203" charset="-122"/>
                        <a:ea typeface="微软雅黑 Light" panose="020B0502040204020203" charset="-122"/>
                      </a:endParaRPr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Informational(</a:t>
                      </a:r>
                      <a:r>
                        <a:rPr lang="zh-CN" altLang="en-US" sz="1400"/>
                        <a:t>信息性状态码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接收的请求正在处理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29165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Success(</a:t>
                      </a:r>
                      <a:r>
                        <a:rPr lang="zh-CN" altLang="en-US" sz="1400"/>
                        <a:t>成功状态码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请求正常处理完毕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Redirection(</a:t>
                      </a:r>
                      <a:r>
                        <a:rPr lang="zh-CN" altLang="en-US" sz="1400"/>
                        <a:t>重定向状态码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需要进行附加操作以完成请求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Client Error(</a:t>
                      </a:r>
                      <a:r>
                        <a:rPr lang="zh-CN" altLang="en-US" sz="1400"/>
                        <a:t>客户端错误状态码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服务器无法处理请求</a:t>
                      </a:r>
                      <a:endParaRPr lang="zh-CN" altLang="en-US" sz="1400"/>
                    </a:p>
                  </a:txBody>
                  <a:tcPr anchor="ctr"/>
                </a:tc>
              </a:tr>
              <a:tr h="461618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5xx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Server Error(</a:t>
                      </a:r>
                      <a:r>
                        <a:rPr lang="zh-CN" altLang="en-US" sz="1400"/>
                        <a:t>服务器错误状态码</a:t>
                      </a:r>
                      <a:r>
                        <a:rPr lang="en-US" altLang="zh-CN" sz="1400"/>
                        <a:t>)</a:t>
                      </a:r>
                      <a:endParaRPr lang="en-US" altLang="zh-CN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服务器处理请求出错</a:t>
                      </a:r>
                      <a:endParaRPr lang="zh-CN" altLang="en-US" sz="140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7815" y="390525"/>
            <a:ext cx="5085080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2665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PA_组合 47"/>
          <p:cNvGrpSpPr/>
          <p:nvPr/>
        </p:nvGrpSpPr>
        <p:grpSpPr>
          <a:xfrm>
            <a:off x="279400" y="933450"/>
            <a:ext cx="2171700" cy="76200"/>
            <a:chOff x="0" y="2842590"/>
            <a:chExt cx="7054752" cy="89199"/>
          </a:xfrm>
        </p:grpSpPr>
        <p:sp>
          <p:nvSpPr>
            <p:cNvPr id="12" name="矩形 1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9697" name="矩形 2"/>
          <p:cNvSpPr/>
          <p:nvPr/>
        </p:nvSpPr>
        <p:spPr>
          <a:xfrm>
            <a:off x="170815" y="1096645"/>
            <a:ext cx="11795125" cy="1660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UDP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面向无连接的通讯协议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通讯时不需要接收方确认，属于不可靠的传输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dirty="0">
                <a:latin typeface="+mn-ea"/>
                <a:cs typeface="+mn-ea"/>
                <a:sym typeface="+mn-ea"/>
              </a:rPr>
              <a:t>因为不需要建立连接，所以传输速度快，但是容易丢失</a:t>
            </a:r>
            <a:r>
              <a:rPr lang="zh-CN" altLang="zh-CN" sz="1600" dirty="0">
                <a:latin typeface="+mn-ea"/>
                <a:cs typeface="+mn-ea"/>
                <a:sym typeface="+mn-ea"/>
              </a:rPr>
              <a:t>数据。</a:t>
            </a:r>
            <a:endParaRPr lang="zh-CN" altLang="zh-CN" sz="1600" dirty="0">
              <a:latin typeface="+mn-ea"/>
              <a:ea typeface="宋体" panose="02010600030101010101" pitchFamily="2" charset="-122"/>
              <a:cs typeface="+mn-ea"/>
              <a:sym typeface="+mn-ea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198120" y="2842895"/>
            <a:ext cx="5686425" cy="3876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报文组成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en-US" altLang="zh-CN" sz="1600" b="1" dirty="0">
                <a:latin typeface="+mn-ea"/>
                <a:cs typeface="+mn-ea"/>
                <a:sym typeface="+mn-ea"/>
              </a:rPr>
              <a:t>源端口：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源端口号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在需要对方回信时选用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，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不需要时可用全0。</a:t>
            </a:r>
            <a:endParaRPr lang="en-US" altLang="zh-CN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目的端口：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目的端口号，这在终点交付报文时必须要使用到。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长度： 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UDP用户数据包的长度，其最小值是8（仅有首部）。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校验和：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检测UDP用户数据报在传输中是否有错</a:t>
            </a:r>
            <a:r>
              <a:rPr lang="en-US" altLang="zh-CN" sz="1600" dirty="0"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latin typeface="+mn-ea"/>
                <a:cs typeface="+mn-ea"/>
                <a:sym typeface="+mn-ea"/>
              </a:rPr>
              <a:t>有错就丢弃。</a:t>
            </a:r>
            <a:endParaRPr lang="zh-CN" altLang="en-US" sz="1600" dirty="0">
              <a:latin typeface="+mn-ea"/>
              <a:cs typeface="+mn-ea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 descr="UDP报文组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95" y="1920240"/>
            <a:ext cx="6163945" cy="4799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一些常见术语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9125" y="1175861"/>
            <a:ext cx="911542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编程中的</a:t>
            </a:r>
            <a:r>
              <a:rPr lang="en-US" altLang="zh-CN" b="1" smtClean="0">
                <a:latin typeface="微软雅黑 Light" panose="020B0502040204020203" charset="-122"/>
                <a:ea typeface="微软雅黑 Light" panose="020B0502040204020203" charset="-122"/>
              </a:rPr>
              <a:t>Socket</a:t>
            </a: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是什么？</a:t>
            </a:r>
            <a:endParaRPr lang="en-US" altLang="zh-CN" b="1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mtClean="0"/>
              <a:t>Socket</a:t>
            </a:r>
            <a:r>
              <a:rPr lang="zh-CN" altLang="en-US" smtClean="0"/>
              <a:t>是应用层与</a:t>
            </a:r>
            <a:r>
              <a:rPr lang="en-US" altLang="zh-CN" smtClean="0"/>
              <a:t>TCP/IP</a:t>
            </a:r>
            <a:r>
              <a:rPr lang="zh-CN" altLang="en-US" smtClean="0"/>
              <a:t>协议族通信的中间软件抽象层，它是一组接口。</a:t>
            </a:r>
            <a:endParaRPr lang="zh-CN" altLang="en-US" smtClean="0"/>
          </a:p>
        </p:txBody>
      </p:sp>
      <p:pic>
        <p:nvPicPr>
          <p:cNvPr id="9218" name="Picture 2" descr="http://dl.iteye.com/upload/attachment/0067/1466/62a4e2ce-4b4e-3e13-a296-8683a5639dc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36823" y="2230436"/>
            <a:ext cx="8482427" cy="3503613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638175" y="4709636"/>
            <a:ext cx="911542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  短连接</a:t>
            </a:r>
            <a:endParaRPr lang="en-US" altLang="zh-CN" b="1" smtClean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mtClean="0"/>
              <a:t>  </a:t>
            </a:r>
            <a:r>
              <a:rPr lang="zh-CN" altLang="en-US" b="1" smtClean="0">
                <a:latin typeface="微软雅黑 Light" panose="020B0502040204020203" charset="-122"/>
                <a:ea typeface="微软雅黑 Light" panose="020B0502040204020203" charset="-122"/>
              </a:rPr>
              <a:t>长连接</a:t>
            </a:r>
            <a:endParaRPr lang="zh-CN" altLang="en-US" b="1" smtClean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4652053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怎样去学习？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66" y="1904293"/>
            <a:ext cx="2696617" cy="3514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983" y="4056147"/>
            <a:ext cx="4873106" cy="12653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83" y="2149786"/>
            <a:ext cx="5049055" cy="12396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887" y="2085361"/>
            <a:ext cx="2892351" cy="3377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9" y="2085361"/>
            <a:ext cx="2933333" cy="33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圆角矩形 8"/>
          <p:cNvSpPr/>
          <p:nvPr/>
        </p:nvSpPr>
        <p:spPr bwMode="auto">
          <a:xfrm>
            <a:off x="506503" y="316390"/>
            <a:ext cx="1870937" cy="51973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eaLnBrk="1" hangingPunct="1"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0070C0"/>
                </a:solidFill>
              </a:rPr>
              <a:t>VIP</a:t>
            </a:r>
            <a:r>
              <a:rPr lang="zh-CN" altLang="en-US" sz="2000" dirty="0">
                <a:solidFill>
                  <a:srgbClr val="0070C0"/>
                </a:solidFill>
              </a:rPr>
              <a:t>服务体系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22" y="316390"/>
            <a:ext cx="5318380" cy="526158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74849" y="1374591"/>
            <a:ext cx="4434227" cy="410881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</a:rPr>
              <a:t>课程深入讲解</a:t>
            </a:r>
            <a:r>
              <a:rPr lang="zh-CN" altLang="en-US" dirty="0"/>
              <a:t>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Java </a:t>
            </a:r>
            <a:r>
              <a:rPr lang="zh-CN" altLang="en-US" dirty="0">
                <a:solidFill>
                  <a:srgbClr val="00B0F0"/>
                </a:solidFill>
              </a:rPr>
              <a:t>语言与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相关的进阶知识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2</a:t>
            </a:r>
            <a:r>
              <a:rPr lang="zh-CN" altLang="en-US" dirty="0">
                <a:solidFill>
                  <a:srgbClr val="00B0F0"/>
                </a:solidFill>
              </a:rPr>
              <a:t>：构建</a:t>
            </a:r>
            <a:r>
              <a:rPr lang="en-US" altLang="zh-CN" dirty="0">
                <a:solidFill>
                  <a:srgbClr val="00B0F0"/>
                </a:solidFill>
              </a:rPr>
              <a:t>APP</a:t>
            </a:r>
            <a:r>
              <a:rPr lang="zh-CN" altLang="en-US" dirty="0">
                <a:solidFill>
                  <a:srgbClr val="00B0F0"/>
                </a:solidFill>
              </a:rPr>
              <a:t>框架的高级</a:t>
            </a:r>
            <a:r>
              <a:rPr lang="en-US" altLang="zh-CN" dirty="0">
                <a:solidFill>
                  <a:srgbClr val="00B0F0"/>
                </a:solidFill>
              </a:rPr>
              <a:t>UI</a:t>
            </a:r>
            <a:r>
              <a:rPr lang="zh-CN" altLang="en-US" dirty="0">
                <a:solidFill>
                  <a:srgbClr val="00B0F0"/>
                </a:solidFill>
              </a:rPr>
              <a:t>与</a:t>
            </a:r>
            <a:r>
              <a:rPr lang="en-US" altLang="zh-CN" dirty="0" err="1">
                <a:solidFill>
                  <a:srgbClr val="00B0F0"/>
                </a:solidFill>
              </a:rPr>
              <a:t>FrameWork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3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NDK</a:t>
            </a:r>
            <a:r>
              <a:rPr lang="zh-CN" altLang="en-US" dirty="0">
                <a:solidFill>
                  <a:srgbClr val="00B0F0"/>
                </a:solidFill>
              </a:rPr>
              <a:t>开发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4</a:t>
            </a:r>
            <a:r>
              <a:rPr lang="zh-CN" altLang="en-US" dirty="0">
                <a:solidFill>
                  <a:srgbClr val="00B0F0"/>
                </a:solidFill>
              </a:rPr>
              <a:t>：性能优化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6</a:t>
            </a:r>
            <a:r>
              <a:rPr lang="zh-CN" altLang="en-US" dirty="0">
                <a:solidFill>
                  <a:srgbClr val="00B0F0"/>
                </a:solidFill>
              </a:rPr>
              <a:t>：</a:t>
            </a:r>
            <a:r>
              <a:rPr lang="en-US" altLang="zh-CN" dirty="0">
                <a:solidFill>
                  <a:srgbClr val="00B0F0"/>
                </a:solidFill>
              </a:rPr>
              <a:t>Android</a:t>
            </a:r>
            <a:r>
              <a:rPr lang="zh-CN" altLang="en-US" dirty="0">
                <a:solidFill>
                  <a:srgbClr val="00B0F0"/>
                </a:solidFill>
              </a:rPr>
              <a:t>前沿技术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7</a:t>
            </a:r>
            <a:r>
              <a:rPr lang="zh-CN" altLang="en-US" dirty="0">
                <a:solidFill>
                  <a:srgbClr val="00B0F0"/>
                </a:solidFill>
              </a:rPr>
              <a:t>：架构师项目实战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8</a:t>
            </a:r>
            <a:r>
              <a:rPr lang="zh-CN" altLang="en-US" dirty="0">
                <a:solidFill>
                  <a:srgbClr val="00B0F0"/>
                </a:solidFill>
              </a:rPr>
              <a:t>：微信小程序</a:t>
            </a:r>
            <a:endParaRPr lang="en-US" altLang="zh-CN" dirty="0">
              <a:solidFill>
                <a:srgbClr val="00B0F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B0F0"/>
                </a:solidFill>
              </a:rPr>
              <a:t>9:   Flutter</a:t>
            </a:r>
            <a:endParaRPr lang="en-US" altLang="zh-CN" dirty="0">
              <a:solidFill>
                <a:srgbClr val="00B0F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 dirty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 dirty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/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/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/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/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/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/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bldLvl="0" animBg="1"/>
      <p:bldP spid="14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9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066" y="357926"/>
            <a:ext cx="5962956" cy="4197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55" y="4043026"/>
            <a:ext cx="6445581" cy="19559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64" y="357926"/>
            <a:ext cx="5988358" cy="3613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327934" y="4047356"/>
            <a:ext cx="2253069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</a:t>
            </a:r>
            <a:r>
              <a:rPr lang="zh-CN" altLang="en-US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</a:t>
            </a:r>
            <a:r>
              <a:rPr lang="en-US" altLang="zh-CN" sz="105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en-US" altLang="zh-CN" sz="1050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软件工程师及项目经理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  <a:endParaRPr lang="zh-CN" altLang="en-US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3185623" y="4047356"/>
            <a:ext cx="2063032" cy="162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Lance</a:t>
            </a: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某游戏公司主程，前爱奇艺高级工程师。多年移动平台开发经验，涉猎广泛，热爱技术与研究。主要对NDK、架构与性能优化拥有深入的理解及开发经验。授课严谨负责</a:t>
            </a:r>
            <a:endParaRPr lang="zh-CN" altLang="en-US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8836221" y="4047356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5901978" y="4154549"/>
            <a:ext cx="232792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国防科技大学计算机系研究生毕业， 十余年</a:t>
            </a:r>
            <a:r>
              <a:rPr lang="en-US" altLang="zh-CN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及移动互联网开发经验，曾担任爱立信技术总监，华为技术总监，北电技术总监，对全栈有自己独特的见解，热爱技术，热爱互联网，实战经验非常丰富。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61355" y="1273810"/>
            <a:ext cx="2651760" cy="2207260"/>
          </a:xfrm>
          <a:prstGeom prst="rect">
            <a:avLst/>
          </a:prstGeom>
        </p:spPr>
      </p:pic>
      <p:pic>
        <p:nvPicPr>
          <p:cNvPr id="5" name="图片 4" descr="IMG_2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016250" y="1302385"/>
            <a:ext cx="2613660" cy="2112010"/>
          </a:xfrm>
          <a:prstGeom prst="rect">
            <a:avLst/>
          </a:prstGeom>
        </p:spPr>
      </p:pic>
      <p:pic>
        <p:nvPicPr>
          <p:cNvPr id="6" name="图片 5" descr="IMG_25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28930" y="1263650"/>
            <a:ext cx="2602230" cy="2177415"/>
          </a:xfrm>
          <a:prstGeom prst="rect">
            <a:avLst/>
          </a:prstGeom>
        </p:spPr>
      </p:pic>
      <p:pic>
        <p:nvPicPr>
          <p:cNvPr id="7" name="图片 6" descr="IMG_2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47100" y="1312545"/>
            <a:ext cx="2672715" cy="215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班主任督学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Segoe Print" panose="02000600000000000000" charset="0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Segoe Print" panose="02000600000000000000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200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200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200"/>
              <a:r>
                <a:rPr lang="zh-CN" altLang="en-US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课程咨询依娜老师：</a:t>
              </a:r>
              <a:r>
                <a:rPr lang="en-US" altLang="zh-CN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2133576719</a:t>
              </a:r>
              <a:endParaRPr lang="en-US" altLang="zh-CN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21304" y="811256"/>
            <a:ext cx="3124899" cy="3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000760"/>
            <a:r>
              <a:rPr lang="zh-CN" altLang="en-US" sz="2250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享学讲师团队</a:t>
            </a:r>
            <a:endParaRPr lang="en-US" altLang="zh-CN" sz="2250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1553922" y="1285878"/>
            <a:ext cx="1011906" cy="63938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0760"/>
              <a:endParaRPr lang="zh-CN" altLang="en-US" sz="19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"/>
          <p:cNvSpPr txBox="1"/>
          <p:nvPr/>
        </p:nvSpPr>
        <p:spPr>
          <a:xfrm>
            <a:off x="1259170" y="4646221"/>
            <a:ext cx="1486479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曾就职于三星、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小米，项目经理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4476247" y="4667608"/>
            <a:ext cx="151630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King 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125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曾就职于招行、58同城</a:t>
            </a:r>
            <a:endParaRPr lang="zh-CN" altLang="en-US" sz="1125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7855551" y="4629916"/>
            <a:ext cx="1697944" cy="988735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前阿里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P7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移动架构师，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曾就职于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Nubia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等一线互联网公司。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6089709" y="4665680"/>
            <a:ext cx="1792275" cy="763674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12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国防科大研究生毕业， 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全球首批</a:t>
            </a: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</a:t>
            </a: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9553496" y="4643064"/>
            <a:ext cx="1793829" cy="904418"/>
          </a:xfrm>
          <a:prstGeom prst="rect">
            <a:avLst/>
          </a:prstGeom>
          <a:noFill/>
        </p:spPr>
        <p:txBody>
          <a:bodyPr wrap="square" lIns="75062" tIns="37530" rIns="75062" bIns="3753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Lance</a:t>
            </a:r>
            <a:r>
              <a:rPr lang="zh-CN" altLang="en-US" sz="147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老师</a:t>
            </a:r>
            <a:endParaRPr lang="en-US" altLang="zh-CN" sz="147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前爱奇艺高程。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8" name="文本框 4"/>
          <p:cNvSpPr txBox="1"/>
          <p:nvPr/>
        </p:nvSpPr>
        <p:spPr>
          <a:xfrm>
            <a:off x="2772083" y="4683559"/>
            <a:ext cx="1518613" cy="735774"/>
          </a:xfrm>
          <a:prstGeom prst="rect">
            <a:avLst/>
          </a:prstGeom>
          <a:noFill/>
          <a:ln w="9525">
            <a:noFill/>
          </a:ln>
        </p:spPr>
        <p:txBody>
          <a:bodyPr wrap="square" lIns="81719" tIns="40860" rIns="81719" bIns="4086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        </a:t>
            </a:r>
            <a:r>
              <a:rPr lang="en-US" altLang="zh-CN" sz="1125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Mark </a:t>
            </a:r>
            <a:r>
              <a:rPr lang="en-US" altLang="zh-CN" sz="1125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等线" panose="02010600030101010101" charset="-122"/>
              </a:rPr>
              <a:t>老师</a:t>
            </a:r>
            <a:endParaRPr lang="en-US" altLang="zh-CN" sz="1125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等线" panose="0201060003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25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华为架构师，专注并发编程</a:t>
            </a:r>
            <a:endParaRPr lang="zh-CN" altLang="en-US" sz="112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4255" y="2243730"/>
            <a:ext cx="1446477" cy="240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7944" y="2235905"/>
            <a:ext cx="1477753" cy="241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46203" y="2238017"/>
            <a:ext cx="1489753" cy="238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1974" y="2240734"/>
            <a:ext cx="1485572" cy="238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6103" y="2229242"/>
            <a:ext cx="1514001" cy="240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65635" y="2233190"/>
            <a:ext cx="1526543" cy="240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540154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请给我们课程一个五星好评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3305" y="4865282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  <a:endParaRPr lang="zh-CN" altLang="en-US" sz="4000" b="1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21784" y="1035512"/>
            <a:ext cx="8399463" cy="3886200"/>
            <a:chOff x="1250469" y="1333025"/>
            <a:chExt cx="8399463" cy="3886200"/>
          </a:xfrm>
        </p:grpSpPr>
        <p:grpSp>
          <p:nvGrpSpPr>
            <p:cNvPr id="4" name="组合 3"/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" name="组合 1"/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7171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_圆角矩形 22"/>
          <p:cNvSpPr/>
          <p:nvPr>
            <p:custDataLst>
              <p:tags r:id="rId1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8565"/>
            <a:r>
              <a:rPr lang="en-US" altLang="zh-CN" sz="1335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TAHNK YOU FOR WATCHING</a:t>
            </a:r>
            <a:endParaRPr lang="zh-CN" altLang="en-US" sz="1335" dirty="0">
              <a:solidFill>
                <a:srgbClr val="FFFFFF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460091" y="5476597"/>
            <a:ext cx="3424322" cy="478155"/>
            <a:chOff x="1139058" y="5549903"/>
            <a:chExt cx="3424322" cy="478155"/>
          </a:xfrm>
        </p:grpSpPr>
        <p:grpSp>
          <p:nvGrpSpPr>
            <p:cNvPr id="3" name="PA_组合 23"/>
            <p:cNvGrpSpPr/>
            <p:nvPr>
              <p:custDataLst>
                <p:tags r:id="rId2"/>
              </p:custDataLst>
            </p:nvPr>
          </p:nvGrpSpPr>
          <p:grpSpPr>
            <a:xfrm>
              <a:off x="1139058" y="5609179"/>
              <a:ext cx="359175" cy="360000"/>
              <a:chOff x="801291" y="3535885"/>
              <a:chExt cx="219347" cy="219347"/>
            </a:xfrm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" name="组合 25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27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4" name="PA_文本框 1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05" y="5549903"/>
              <a:ext cx="3165475" cy="478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主讲老师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Zero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charset="-122"/>
                </a:rPr>
                <a:t>3417671365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6359105" y="5531207"/>
            <a:ext cx="3930862" cy="368300"/>
            <a:chOff x="4060522" y="5638470"/>
            <a:chExt cx="3930862" cy="368300"/>
          </a:xfrm>
        </p:grpSpPr>
        <p:grpSp>
          <p:nvGrpSpPr>
            <p:cNvPr id="10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060522" y="5643136"/>
              <a:ext cx="360000" cy="360000"/>
              <a:chOff x="4248" y="3024"/>
              <a:chExt cx="600" cy="599"/>
            </a:xfrm>
          </p:grpSpPr>
          <p:sp>
            <p:nvSpPr>
              <p:cNvPr id="3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3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11254" y="5638470"/>
              <a:ext cx="358013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课程咨询</a:t>
              </a:r>
              <a:r>
                <a:rPr lang="zh-CN" altLang="en-US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阿媛老师：2807762965</a:t>
              </a:r>
              <a:endPara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271486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48"/>
          <p:cNvGrpSpPr/>
          <p:nvPr/>
        </p:nvGrpSpPr>
        <p:grpSpPr>
          <a:xfrm>
            <a:off x="3411209" y="429583"/>
            <a:ext cx="5296253" cy="5015263"/>
            <a:chOff x="2666060" y="1779854"/>
            <a:chExt cx="4914727" cy="4653979"/>
          </a:xfrm>
        </p:grpSpPr>
        <p:sp>
          <p:nvSpPr>
            <p:cNvPr id="50" name="任意多边形: 形状 11"/>
            <p:cNvSpPr/>
            <p:nvPr/>
          </p:nvSpPr>
          <p:spPr>
            <a:xfrm>
              <a:off x="3099814" y="192397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10"/>
            <p:cNvSpPr/>
            <p:nvPr/>
          </p:nvSpPr>
          <p:spPr>
            <a:xfrm>
              <a:off x="3099814" y="2052932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12"/>
            <p:cNvSpPr/>
            <p:nvPr/>
          </p:nvSpPr>
          <p:spPr>
            <a:xfrm>
              <a:off x="3533568" y="212499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13"/>
            <p:cNvSpPr/>
            <p:nvPr/>
          </p:nvSpPr>
          <p:spPr>
            <a:xfrm>
              <a:off x="2666060" y="1980870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14"/>
            <p:cNvSpPr/>
            <p:nvPr/>
          </p:nvSpPr>
          <p:spPr>
            <a:xfrm>
              <a:off x="3099814" y="2253948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15"/>
            <p:cNvSpPr/>
            <p:nvPr/>
          </p:nvSpPr>
          <p:spPr>
            <a:xfrm>
              <a:off x="3316691" y="1779854"/>
              <a:ext cx="3909150" cy="380831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16"/>
            <p:cNvSpPr/>
            <p:nvPr/>
          </p:nvSpPr>
          <p:spPr>
            <a:xfrm>
              <a:off x="3533568" y="1980870"/>
              <a:ext cx="3909150" cy="4153456"/>
            </a:xfrm>
            <a:custGeom>
              <a:avLst/>
              <a:gdLst>
                <a:gd name="connsiteX0" fmla="*/ 177959 w 3909150"/>
                <a:gd name="connsiteY0" fmla="*/ 2265850 h 3808316"/>
                <a:gd name="connsiteX1" fmla="*/ 1444052 w 3909150"/>
                <a:gd name="connsiteY1" fmla="*/ 3771093 h 3808316"/>
                <a:gd name="connsiteX2" fmla="*/ 3371325 w 3909150"/>
                <a:gd name="connsiteY2" fmla="*/ 3194317 h 3808316"/>
                <a:gd name="connsiteX3" fmla="*/ 3905898 w 3909150"/>
                <a:gd name="connsiteY3" fmla="*/ 1506194 h 3808316"/>
                <a:gd name="connsiteX4" fmla="*/ 3202513 w 3909150"/>
                <a:gd name="connsiteY4" fmla="*/ 127560 h 3808316"/>
                <a:gd name="connsiteX5" fmla="*/ 1387781 w 3909150"/>
                <a:gd name="connsiteY5" fmla="*/ 113493 h 3808316"/>
                <a:gd name="connsiteX6" fmla="*/ 459313 w 3909150"/>
                <a:gd name="connsiteY6" fmla="*/ 591794 h 3808316"/>
                <a:gd name="connsiteX7" fmla="*/ 37282 w 3909150"/>
                <a:gd name="connsiteY7" fmla="*/ 1646871 h 3808316"/>
                <a:gd name="connsiteX8" fmla="*/ 177959 w 3909150"/>
                <a:gd name="connsiteY8" fmla="*/ 2265850 h 38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9150" h="3808316">
                  <a:moveTo>
                    <a:pt x="177959" y="2265850"/>
                  </a:moveTo>
                  <a:cubicBezTo>
                    <a:pt x="412421" y="2619887"/>
                    <a:pt x="911824" y="3616349"/>
                    <a:pt x="1444052" y="3771093"/>
                  </a:cubicBezTo>
                  <a:cubicBezTo>
                    <a:pt x="1976280" y="3925837"/>
                    <a:pt x="2961017" y="3571800"/>
                    <a:pt x="3371325" y="3194317"/>
                  </a:cubicBezTo>
                  <a:cubicBezTo>
                    <a:pt x="3781633" y="2816834"/>
                    <a:pt x="3934033" y="2017320"/>
                    <a:pt x="3905898" y="1506194"/>
                  </a:cubicBezTo>
                  <a:cubicBezTo>
                    <a:pt x="3877763" y="995068"/>
                    <a:pt x="3622199" y="359677"/>
                    <a:pt x="3202513" y="127560"/>
                  </a:cubicBezTo>
                  <a:cubicBezTo>
                    <a:pt x="2782827" y="-104557"/>
                    <a:pt x="1844981" y="36121"/>
                    <a:pt x="1387781" y="113493"/>
                  </a:cubicBezTo>
                  <a:cubicBezTo>
                    <a:pt x="930581" y="190865"/>
                    <a:pt x="684396" y="336231"/>
                    <a:pt x="459313" y="591794"/>
                  </a:cubicBezTo>
                  <a:cubicBezTo>
                    <a:pt x="234230" y="847357"/>
                    <a:pt x="81830" y="1360828"/>
                    <a:pt x="37282" y="1646871"/>
                  </a:cubicBezTo>
                  <a:cubicBezTo>
                    <a:pt x="-7266" y="1932914"/>
                    <a:pt x="-56503" y="1911813"/>
                    <a:pt x="177959" y="2265850"/>
                  </a:cubicBezTo>
                  <a:close/>
                </a:path>
              </a:pathLst>
            </a:cu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84790" y="4932746"/>
              <a:ext cx="795997" cy="79599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5224667" y="5906881"/>
              <a:ext cx="526952" cy="526952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69254" y="1837290"/>
              <a:ext cx="361967" cy="36196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21"/>
          <p:cNvSpPr txBox="1"/>
          <p:nvPr/>
        </p:nvSpPr>
        <p:spPr>
          <a:xfrm>
            <a:off x="3339259" y="1645369"/>
            <a:ext cx="5433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chemeClr val="bg1"/>
                </a:solidFill>
                <a:ea typeface="微软雅黑" panose="020B0503020204020204" pitchFamily="34" charset="-122"/>
              </a:rPr>
              <a:t>享学课堂  </a:t>
            </a:r>
            <a:endParaRPr lang="en-US" altLang="zh-CN" sz="5400" smtClean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smtClean="0">
                <a:solidFill>
                  <a:schemeClr val="bg1"/>
                </a:solidFill>
                <a:ea typeface="微软雅黑" panose="020B0503020204020204" pitchFamily="34" charset="-122"/>
              </a:rPr>
              <a:t>   谢谢您的参与！</a:t>
            </a:r>
            <a:endParaRPr lang="zh-CN" altLang="en-US" sz="360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计算机网络体系结构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2" name="AutoShape 2" descr="https://upload-images.jianshu.io/upload_images/1856419-efd361484c60d785.png?imageMogr2/auto-orient/strip%7CimageView2/2/w/58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5" name="Group 12"/>
          <p:cNvGrpSpPr/>
          <p:nvPr/>
        </p:nvGrpSpPr>
        <p:grpSpPr bwMode="auto">
          <a:xfrm>
            <a:off x="390525" y="4010025"/>
            <a:ext cx="695326" cy="523875"/>
            <a:chOff x="8476198" y="3141240"/>
            <a:chExt cx="1708274" cy="1472651"/>
          </a:xfrm>
          <a:solidFill>
            <a:srgbClr val="FF0000"/>
          </a:solidFill>
        </p:grpSpPr>
        <p:sp>
          <p:nvSpPr>
            <p:cNvPr id="36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95275" y="4533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15" name="图片 14" descr="网络模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-176530"/>
            <a:ext cx="7276465" cy="6887845"/>
          </a:xfrm>
          <a:prstGeom prst="rect">
            <a:avLst/>
          </a:prstGeom>
        </p:spPr>
      </p:pic>
      <p:sp>
        <p:nvSpPr>
          <p:cNvPr id="16" name="矩形 2"/>
          <p:cNvSpPr/>
          <p:nvPr/>
        </p:nvSpPr>
        <p:spPr>
          <a:xfrm>
            <a:off x="234315" y="1126490"/>
            <a:ext cx="4832350" cy="22159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各层的关系</a:t>
            </a:r>
            <a:endParaRPr lang="en-US" altLang="zh-CN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1600" dirty="0" smtClean="0"/>
              <a:t>每一个抽象层建立在低一层提供的服务上，</a:t>
            </a:r>
            <a:endParaRPr lang="zh-CN" altLang="en-US" sz="1600" dirty="0" smtClean="0"/>
          </a:p>
          <a:p>
            <a:pPr marL="0" lvl="1">
              <a:lnSpc>
                <a:spcPct val="150000"/>
              </a:lnSpc>
              <a:buClr>
                <a:srgbClr val="FFC000"/>
              </a:buClr>
            </a:pPr>
            <a:r>
              <a:rPr lang="zh-CN" altLang="en-US" sz="1600" dirty="0" smtClean="0"/>
              <a:t>并且为高一层提供服务。</a:t>
            </a:r>
            <a:endParaRPr lang="en-US" altLang="zh-CN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程序员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重点关注</a:t>
            </a:r>
            <a:r>
              <a:rPr lang="en-US" altLang="zh-CN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TCP/IP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模型</a:t>
            </a:r>
            <a:endParaRPr lang="zh-CN" altLang="en-US" sz="2000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en-US" altLang="zh-CN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OSI</a:t>
            </a:r>
            <a:r>
              <a:rPr lang="zh-CN" altLang="en-US" sz="2000" b="1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七层模型了解即可</a:t>
            </a:r>
            <a:endParaRPr lang="en-US" altLang="zh-CN" sz="2000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6458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协议族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AutoShape 2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AutoShape 4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AutoShape 6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8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" name="AutoShape 10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877494" y="1150640"/>
            <a:ext cx="10133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>
                <a:latin typeface="+mn-ea"/>
              </a:rPr>
              <a:t>Transmission Control Protocol/Internet Protocol</a:t>
            </a:r>
            <a:r>
              <a:rPr lang="zh-CN" altLang="en-US" smtClean="0">
                <a:latin typeface="+mn-ea"/>
              </a:rPr>
              <a:t>的简写，中译名为传输控制协议</a:t>
            </a:r>
            <a:r>
              <a:rPr lang="en-US" altLang="zh-CN" smtClean="0">
                <a:latin typeface="+mn-ea"/>
              </a:rPr>
              <a:t>/</a:t>
            </a:r>
            <a:r>
              <a:rPr lang="zh-CN" altLang="en-US" smtClean="0">
                <a:latin typeface="+mn-ea"/>
              </a:rPr>
              <a:t>因特网互联协议，是</a:t>
            </a:r>
            <a:r>
              <a:rPr lang="en-US" altLang="zh-CN" smtClean="0">
                <a:latin typeface="+mn-ea"/>
              </a:rPr>
              <a:t>Internet</a:t>
            </a:r>
            <a:r>
              <a:rPr lang="zh-CN" altLang="en-US" smtClean="0">
                <a:latin typeface="+mn-ea"/>
              </a:rPr>
              <a:t>最基本的协议、</a:t>
            </a:r>
            <a:r>
              <a:rPr lang="en-US" altLang="zh-CN" smtClean="0">
                <a:latin typeface="+mn-ea"/>
              </a:rPr>
              <a:t>Internet</a:t>
            </a:r>
            <a:r>
              <a:rPr lang="zh-CN" altLang="en-US" smtClean="0">
                <a:latin typeface="+mn-ea"/>
              </a:rPr>
              <a:t>国际互联网络的基础，由网络层的</a:t>
            </a:r>
            <a:r>
              <a:rPr lang="en-US" altLang="zh-CN" smtClean="0">
                <a:latin typeface="+mn-ea"/>
              </a:rPr>
              <a:t>IP</a:t>
            </a:r>
            <a:r>
              <a:rPr lang="zh-CN" altLang="en-US" smtClean="0">
                <a:latin typeface="+mn-ea"/>
              </a:rPr>
              <a:t>协议和传输层的</a:t>
            </a:r>
            <a:r>
              <a:rPr lang="en-US" altLang="zh-CN" smtClean="0">
                <a:latin typeface="+mn-ea"/>
              </a:rPr>
              <a:t>TCP</a:t>
            </a:r>
            <a:r>
              <a:rPr lang="zh-CN" altLang="en-US" smtClean="0">
                <a:latin typeface="+mn-ea"/>
              </a:rPr>
              <a:t>协议组成。</a:t>
            </a:r>
            <a:r>
              <a:rPr lang="zh-CN" altLang="en-US" smtClean="0"/>
              <a:t>协议采用了</a:t>
            </a:r>
            <a:r>
              <a:rPr lang="en-US" altLang="zh-CN" smtClean="0"/>
              <a:t>4</a:t>
            </a:r>
            <a:r>
              <a:rPr lang="zh-CN" altLang="en-US" smtClean="0"/>
              <a:t>层的层级结构。然而在很多情况下，它是利用 </a:t>
            </a:r>
            <a:r>
              <a:rPr lang="en-US" altLang="zh-CN" smtClean="0"/>
              <a:t>IP </a:t>
            </a:r>
            <a:r>
              <a:rPr lang="zh-CN" altLang="en-US" smtClean="0"/>
              <a:t>进行通信时所必须用到的协议群的统称。</a:t>
            </a:r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04940" y="1253515"/>
            <a:ext cx="1333073" cy="1152128"/>
            <a:chOff x="779103" y="1866166"/>
            <a:chExt cx="1333073" cy="1152128"/>
          </a:xfrm>
          <a:solidFill>
            <a:schemeClr val="accent1">
              <a:lumMod val="75000"/>
            </a:schemeClr>
          </a:solidFill>
        </p:grpSpPr>
        <p:sp>
          <p:nvSpPr>
            <p:cNvPr id="42" name="等腰三角形 2"/>
            <p:cNvSpPr/>
            <p:nvPr/>
          </p:nvSpPr>
          <p:spPr bwMode="auto">
            <a:xfrm rot="2747878">
              <a:off x="869576" y="1775693"/>
              <a:ext cx="1152128" cy="1333073"/>
            </a:xfrm>
            <a:custGeom>
              <a:avLst/>
              <a:gdLst/>
              <a:ahLst/>
              <a:cxnLst/>
              <a:rect l="l" t="t" r="r" b="b"/>
              <a:pathLst>
                <a:path w="1152128" h="1333073">
                  <a:moveTo>
                    <a:pt x="576064" y="0"/>
                  </a:moveTo>
                  <a:lnTo>
                    <a:pt x="687529" y="192182"/>
                  </a:lnTo>
                  <a:cubicBezTo>
                    <a:pt x="952381" y="243689"/>
                    <a:pt x="1152128" y="477023"/>
                    <a:pt x="1152128" y="757009"/>
                  </a:cubicBezTo>
                  <a:cubicBezTo>
                    <a:pt x="1152128" y="1075160"/>
                    <a:pt x="894215" y="1333073"/>
                    <a:pt x="576064" y="1333073"/>
                  </a:cubicBezTo>
                  <a:cubicBezTo>
                    <a:pt x="257913" y="1333073"/>
                    <a:pt x="0" y="1075160"/>
                    <a:pt x="0" y="757009"/>
                  </a:cubicBezTo>
                  <a:cubicBezTo>
                    <a:pt x="0" y="477023"/>
                    <a:pt x="199747" y="243689"/>
                    <a:pt x="464599" y="192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none" anchor="ctr"/>
            <a:lstStyle/>
            <a:p>
              <a:pPr algn="ctr"/>
              <a:endParaRPr lang="zh-CN" alt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57821" y="2242175"/>
              <a:ext cx="697627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anchor="ctr"/>
            <a:lstStyle>
              <a:defPPr>
                <a:defRPr lang="zh-CN"/>
              </a:defPPr>
              <a:lvl1pPr algn="ctr">
                <a:defRPr sz="2000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mtClean="0"/>
                <a:t>定义</a:t>
              </a:r>
              <a:endParaRPr lang="zh-CN" altLang="en-US"/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2946400"/>
            <a:ext cx="8053387" cy="346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6458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协议族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6" name="AutoShape 2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AutoShape 4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AutoShape 6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2" name="AutoShape 8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4" name="AutoShape 10" descr="http://img2.imgtn.bdimg.com/it/u=1651955577,2287531558&amp;fm=214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文本框 99"/>
          <p:cNvSpPr txBox="1"/>
          <p:nvPr/>
        </p:nvSpPr>
        <p:spPr>
          <a:xfrm>
            <a:off x="6963410" y="1687830"/>
            <a:ext cx="5001895" cy="3646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</a:pPr>
            <a:r>
              <a:rPr lang="en-US" sz="1650" b="1">
                <a:solidFill>
                  <a:srgbClr val="FF0000"/>
                </a:solidFill>
                <a:latin typeface="+mn-ea"/>
                <a:cs typeface="+mn-ea"/>
              </a:rPr>
              <a:t>TCP </a:t>
            </a:r>
            <a:r>
              <a:rPr lang="en-US" sz="1650" b="1">
                <a:latin typeface="+mn-ea"/>
                <a:cs typeface="+mn-ea"/>
              </a:rPr>
              <a:t>   </a:t>
            </a:r>
            <a:r>
              <a:rPr lang="zh-CN" altLang="en-US" sz="1650" dirty="0" smtClean="0">
                <a:latin typeface="+mn-ea"/>
                <a:cs typeface="+mn-ea"/>
                <a:sym typeface="+mn-ea"/>
              </a:rPr>
              <a:t>面向连接的、可靠的流协议</a:t>
            </a:r>
            <a:endParaRPr lang="en-US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solidFill>
                  <a:srgbClr val="FF0000"/>
                </a:solidFill>
                <a:latin typeface="+mn-ea"/>
                <a:cs typeface="+mn-ea"/>
              </a:rPr>
              <a:t>UDP</a:t>
            </a:r>
            <a:r>
              <a:rPr lang="en-US" sz="1650" b="1">
                <a:latin typeface="+mn-ea"/>
                <a:cs typeface="+mn-ea"/>
              </a:rPr>
              <a:t>    </a:t>
            </a:r>
            <a:r>
              <a:rPr lang="zh-CN" altLang="en-US" sz="1650" dirty="0" smtClean="0">
                <a:latin typeface="+mn-ea"/>
                <a:cs typeface="+mn-ea"/>
                <a:sym typeface="+mn-ea"/>
              </a:rPr>
              <a:t>面向无连接的通讯协议</a:t>
            </a:r>
            <a:endParaRPr lang="en-US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latin typeface="+mn-ea"/>
                <a:cs typeface="+mn-ea"/>
              </a:rPr>
              <a:t>IP        </a:t>
            </a:r>
            <a:r>
              <a:rPr lang="zh-CN" sz="1650">
                <a:latin typeface="+mn-ea"/>
                <a:cs typeface="+mn-ea"/>
              </a:rPr>
              <a:t>在源地址和目的地址之间传送的数据包</a:t>
            </a:r>
            <a:endParaRPr lang="zh-CN" sz="1650">
              <a:latin typeface="+mn-ea"/>
              <a:cs typeface="+mn-ea"/>
            </a:endParaRPr>
          </a:p>
          <a:p>
            <a:pPr indent="0">
              <a:lnSpc>
                <a:spcPct val="200000"/>
              </a:lnSpc>
            </a:pPr>
            <a:r>
              <a:rPr lang="en-US" sz="1650" b="1">
                <a:latin typeface="+mn-ea"/>
                <a:cs typeface="+mn-ea"/>
              </a:rPr>
              <a:t>ICMP  </a:t>
            </a:r>
            <a:r>
              <a:rPr lang="zh-CN" sz="1650">
                <a:latin typeface="+mn-ea"/>
                <a:cs typeface="+mn-ea"/>
              </a:rPr>
              <a:t>控制报文协议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IGMP  </a:t>
            </a:r>
            <a:r>
              <a:rPr lang="en-US" sz="1650">
                <a:latin typeface="+mn-ea"/>
                <a:cs typeface="+mn-ea"/>
              </a:rPr>
              <a:t>internet</a:t>
            </a:r>
            <a:r>
              <a:rPr lang="zh-CN" sz="1650">
                <a:latin typeface="+mn-ea"/>
                <a:cs typeface="+mn-ea"/>
              </a:rPr>
              <a:t>组管理协议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ARP   </a:t>
            </a:r>
            <a:r>
              <a:rPr lang="zh-CN" sz="1650">
                <a:latin typeface="+mn-ea"/>
                <a:cs typeface="+mn-ea"/>
              </a:rPr>
              <a:t>地址解析协议</a:t>
            </a:r>
            <a:endParaRPr lang="en-US" sz="1650" b="1">
              <a:latin typeface="+mn-ea"/>
              <a:cs typeface="+mn-ea"/>
            </a:endParaRPr>
          </a:p>
          <a:p>
            <a:r>
              <a:rPr lang="en-US" sz="1650" b="1">
                <a:latin typeface="+mn-ea"/>
                <a:cs typeface="+mn-ea"/>
              </a:rPr>
              <a:t>RARP </a:t>
            </a:r>
            <a:r>
              <a:rPr lang="zh-CN" sz="1650">
                <a:latin typeface="+mn-ea"/>
                <a:cs typeface="+mn-ea"/>
              </a:rPr>
              <a:t>反向地址转化协议</a:t>
            </a:r>
            <a:endParaRPr lang="zh-CN" altLang="en-US">
              <a:latin typeface="+mn-ea"/>
              <a:cs typeface="+mn-ea"/>
            </a:endParaRPr>
          </a:p>
        </p:txBody>
      </p:sp>
      <p:pic>
        <p:nvPicPr>
          <p:cNvPr id="19" name="图片 18" descr="TCP-IP协议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6714490" cy="462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59125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网络通信中的地址和端口号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6249" y="1210360"/>
            <a:ext cx="1042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MAC </a:t>
            </a:r>
            <a:r>
              <a:rPr lang="zh-CN" altLang="en-US" smtClean="0"/>
              <a:t>地址和</a:t>
            </a:r>
            <a:r>
              <a:rPr lang="en-US" smtClean="0"/>
              <a:t> IP </a:t>
            </a:r>
            <a:r>
              <a:rPr lang="zh-CN" altLang="en-US" smtClean="0"/>
              <a:t>地址、端口号</a:t>
            </a:r>
            <a:endParaRPr lang="en-US" altLang="zh-CN" smtClean="0"/>
          </a:p>
          <a:p>
            <a:r>
              <a:rPr lang="zh-CN" altLang="en-US" smtClean="0"/>
              <a:t>端口号用来识别同一台计算机中进行通信的不同应用程序。因此，它也被称为程序地址。</a:t>
            </a:r>
            <a:endParaRPr lang="zh-CN" altLang="en-US"/>
          </a:p>
        </p:txBody>
      </p:sp>
      <p:pic>
        <p:nvPicPr>
          <p:cNvPr id="16390" name="Picture 6" descr="https://upload-images.jianshu.io/upload_images/1856419-aee529e8e598ec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1792402"/>
            <a:ext cx="4356100" cy="3319348"/>
          </a:xfrm>
          <a:prstGeom prst="rect">
            <a:avLst/>
          </a:prstGeom>
          <a:noFill/>
        </p:spPr>
      </p:pic>
      <p:pic>
        <p:nvPicPr>
          <p:cNvPr id="16392" name="Picture 8" descr="https://upload-images.jianshu.io/upload_images/1856419-47a50ea9428c29f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7600" y="1330325"/>
            <a:ext cx="7124700" cy="4267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47"/>
          <p:cNvGrpSpPr/>
          <p:nvPr>
            <p:custDataLst>
              <p:tags r:id="rId1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13" name="PA_矩形 3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54879" y="371042"/>
            <a:ext cx="3817096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/>
            <a:r>
              <a:rPr lang="en-US" altLang="zh-CN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中的三次握手</a:t>
            </a:r>
            <a:endParaRPr lang="zh-CN" altLang="en-US" sz="2665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2" name="AutoShape 2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4" name="AutoShape 4" descr="https://img-blog.csdn.net/20170606084851272?watermark/2/text/aHR0cDovL2Jsb2cuY3Nkbi5uZXQvcXpjc3U=/font/5a6L5L2T/fontsize/400/fill/I0JBQkFCMA==/dissolve/70/gravity/SouthEa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66" name="AutoShape 6" descr="四次挥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>
            <a:off x="1229360" y="1156970"/>
            <a:ext cx="5948680" cy="55369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三次握手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建立一个TCP连接时，需要客户端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服务</a:t>
            </a:r>
            <a:endParaRPr lang="en-US" altLang="zh-CN" sz="160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总共发送</a:t>
            </a:r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个包以确认连接的建立。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为什么需要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次握手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?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TCP是面对连接的，所以</a:t>
            </a: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需要</a:t>
            </a: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双</a:t>
            </a:r>
            <a:endParaRPr lang="en-US" altLang="zh-CN" sz="160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160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方</a:t>
            </a: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都确认连接的建立。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第一次握手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客户端请求建立连接。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第二次握手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服务端应答客户端，并请求建立连接。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第三次握手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lvl="1" indent="0">
              <a:lnSpc>
                <a:spcPct val="17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     客户端针对服务端请求确认应答。</a:t>
            </a: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1" indent="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None/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Group 12"/>
          <p:cNvGrpSpPr/>
          <p:nvPr/>
        </p:nvGrpSpPr>
        <p:grpSpPr bwMode="auto">
          <a:xfrm>
            <a:off x="419100" y="1343025"/>
            <a:ext cx="695326" cy="523875"/>
            <a:chOff x="8476198" y="3141240"/>
            <a:chExt cx="1708274" cy="1472651"/>
          </a:xfrm>
        </p:grpSpPr>
        <p:sp>
          <p:nvSpPr>
            <p:cNvPr id="20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>
                <a:lnSpc>
                  <a:spcPct val="120000"/>
                </a:lnSpc>
                <a:defRPr/>
              </a:pPr>
              <a:endParaRPr lang="en-GB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9142952" y="3463477"/>
              <a:ext cx="388312" cy="438182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6430" tIns="48216" rIns="96430" bIns="48216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endParaRPr lang="zh-CN" altLang="en-US" sz="95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23850" y="18669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面试点</a:t>
            </a:r>
            <a:endParaRPr lang="zh-CN" altLang="en-US">
              <a:solidFill>
                <a:srgbClr val="FF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3" name="Picture 2" descr="https://upload-images.jianshu.io/upload_images/1856419-52baa0818e1bd1c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7887" y="-266700"/>
            <a:ext cx="7154113" cy="6962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8750" y="268606"/>
            <a:ext cx="4001584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 fontAlgn="base"/>
            <a:r>
              <a:rPr 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665" strike="noStrike" noProof="1" smtClean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次握手的漏洞</a:t>
            </a:r>
            <a:endParaRPr lang="en-US" altLang="zh-CN" sz="2665" strike="noStrike" noProof="1" smtClean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组合 47"/>
          <p:cNvGrpSpPr/>
          <p:nvPr/>
        </p:nvGrpSpPr>
        <p:grpSpPr>
          <a:xfrm>
            <a:off x="241300" y="828675"/>
            <a:ext cx="2171700" cy="76200"/>
            <a:chOff x="0" y="2842590"/>
            <a:chExt cx="7054752" cy="89199"/>
          </a:xfrm>
        </p:grpSpPr>
        <p:sp>
          <p:nvSpPr>
            <p:cNvPr id="5" name="矩形 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 fontAlgn="base"/>
              <a:endParaRPr lang="zh-CN" altLang="en-US" sz="2400" strike="noStrike" noProof="1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3825" y="1090295"/>
            <a:ext cx="11527155" cy="4754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n"/>
            </a:pPr>
            <a:r>
              <a:rPr lang="zh-CN" altLang="en-US" sz="2000" b="1" dirty="0" smtClean="0"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SYN洪泛攻击</a:t>
            </a:r>
            <a:endParaRPr lang="zh-CN" altLang="en-US" b="1" dirty="0" smtClean="0"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定义</a:t>
            </a:r>
            <a:endParaRPr lang="zh-CN" altLang="en-US" b="1" dirty="0" smtClean="0">
              <a:sym typeface="+mn-ea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 smtClean="0">
                <a:sym typeface="+mn-ea"/>
              </a:rPr>
              <a:t>通过网络服务所在的端口发送大量伪造原地址的攻击报文，发送到服务端，造成服务端上的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半开连接</a:t>
            </a:r>
            <a:r>
              <a:rPr lang="zh-CN" altLang="en-US" sz="1600" dirty="0" smtClean="0">
                <a:sym typeface="+mn-ea"/>
              </a:rPr>
              <a:t>队列被占满，从而阻止其他用户进行访问。</a:t>
            </a:r>
            <a:endParaRPr lang="zh-CN" altLang="en-US" sz="1600" dirty="0" smtClean="0"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原理</a:t>
            </a:r>
            <a:endParaRPr lang="zh-CN" altLang="en-US" b="1" dirty="0" smtClean="0">
              <a:sym typeface="+mn-ea"/>
            </a:endParaRPr>
          </a:p>
          <a:p>
            <a:pPr lvl="1" indent="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None/>
            </a:pPr>
            <a:r>
              <a:rPr lang="zh-CN" altLang="en-US" sz="1600" dirty="0" smtClean="0">
                <a:sym typeface="+mn-ea"/>
              </a:rPr>
              <a:t>攻击者客户端利用伪造的IP地址向服务端发出请求(第一次握手)，而服务端的响应(第二次握手)的报文将永远发送不到真实的客户端，服务端在等待客户端的第三次握手(永远都不会有的)，服务端在等待这种</a:t>
            </a:r>
            <a:r>
              <a:rPr lang="zh-CN" altLang="en-US" sz="1600" dirty="0" smtClean="0">
                <a:solidFill>
                  <a:srgbClr val="FF0000"/>
                </a:solidFill>
                <a:sym typeface="+mn-ea"/>
              </a:rPr>
              <a:t>半开的连接</a:t>
            </a:r>
            <a:r>
              <a:rPr lang="zh-CN" altLang="en-US" sz="1600" dirty="0" smtClean="0">
                <a:sym typeface="+mn-ea"/>
              </a:rPr>
              <a:t>过程中消耗了资源，如果有成千上万的这种连接，主机资源将被耗尽，从而达到攻击的目的。</a:t>
            </a:r>
            <a:endParaRPr lang="zh-CN" altLang="en-US" sz="1600" dirty="0" smtClean="0">
              <a:sym typeface="+mn-ea"/>
            </a:endParaRPr>
          </a:p>
          <a:p>
            <a:pPr marL="2857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Ø"/>
            </a:pPr>
            <a:r>
              <a:rPr lang="zh-CN" altLang="en-US" b="1" dirty="0" smtClean="0">
                <a:sym typeface="+mn-ea"/>
              </a:rPr>
              <a:t>解决方案</a:t>
            </a:r>
            <a:endParaRPr lang="zh-CN" altLang="en-US" sz="1600" dirty="0" smtClean="0"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无效连接监控释放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延缓TCB分配方法</a:t>
            </a:r>
            <a:endParaRPr lang="zh-CN" altLang="en-US" sz="1600"/>
          </a:p>
          <a:p>
            <a:pPr marL="742950" lvl="1" indent="-285750">
              <a:lnSpc>
                <a:spcPct val="150000"/>
              </a:lnSpc>
              <a:buClr>
                <a:srgbClr val="FFC000"/>
              </a:buClr>
              <a:buFont typeface="Wingdings" panose="05000000000000000000" charset="0"/>
              <a:buChar char="ü"/>
            </a:pPr>
            <a:r>
              <a:rPr lang="zh-CN" altLang="en-US" sz="1600"/>
              <a:t>防火墙</a:t>
            </a:r>
            <a:endParaRPr lang="zh-CN" altLang="en-US" sz="16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KSO_WM_DOC_GUID" val="{ebae741e-f6be-4508-b345-b70f422bb642}"/>
</p:tagLst>
</file>

<file path=ppt/tags/tag7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3810</Words>
  <Application>WPS 演示</Application>
  <PresentationFormat>宽屏</PresentationFormat>
  <Paragraphs>344</Paragraphs>
  <Slides>31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Calibri</vt:lpstr>
      <vt:lpstr>等线</vt:lpstr>
      <vt:lpstr>微软雅黑</vt:lpstr>
      <vt:lpstr>Yu Gothic UI Light</vt:lpstr>
      <vt:lpstr>Times New Roman</vt:lpstr>
      <vt:lpstr>Arial Unicode MS</vt:lpstr>
      <vt:lpstr>Roboto condensed</vt:lpstr>
      <vt:lpstr>Segoe Print</vt:lpstr>
      <vt:lpstr>等线 Light</vt:lpstr>
      <vt:lpstr>Wingdings</vt:lpstr>
      <vt:lpstr>微软雅黑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锐旗设计; https:/9ppt.taobao.com</cp:keywords>
  <cp:category>锐旗设计;https://9ppt.taobao.com</cp:category>
  <cp:lastModifiedBy>T060764</cp:lastModifiedBy>
  <cp:revision>5133</cp:revision>
  <dcterms:created xsi:type="dcterms:W3CDTF">2016-08-30T15:34:00Z</dcterms:created>
  <dcterms:modified xsi:type="dcterms:W3CDTF">2019-08-01T14:18:35Z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2052-11.1.0.8584</vt:lpwstr>
  </property>
</Properties>
</file>